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14"/>
  </p:notesMasterIdLst>
  <p:sldIdLst>
    <p:sldId id="256" r:id="rId2"/>
    <p:sldId id="288" r:id="rId3"/>
    <p:sldId id="284" r:id="rId4"/>
    <p:sldId id="263" r:id="rId5"/>
    <p:sldId id="261" r:id="rId6"/>
    <p:sldId id="272" r:id="rId7"/>
    <p:sldId id="292" r:id="rId8"/>
    <p:sldId id="291" r:id="rId9"/>
    <p:sldId id="293" r:id="rId10"/>
    <p:sldId id="294" r:id="rId11"/>
    <p:sldId id="290" r:id="rId12"/>
    <p:sldId id="289" r:id="rId13"/>
  </p:sldIdLst>
  <p:sldSz cx="9144000" cy="5143500" type="screen16x9"/>
  <p:notesSz cx="6858000" cy="9144000"/>
  <p:embeddedFontLst>
    <p:embeddedFont>
      <p:font typeface="Raleway Light" panose="020B0604020202020204" charset="0"/>
      <p:regular r:id="rId15"/>
      <p:bold r:id="rId16"/>
      <p:italic r:id="rId17"/>
      <p:boldItalic r:id="rId18"/>
    </p:embeddedFont>
    <p:embeddedFont>
      <p:font typeface="Raleway ExtraBold" panose="020B0604020202020204" charset="0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18EE6E-1F8A-44A0-9353-C724CE7292C9}">
  <a:tblStyle styleId="{6418EE6E-1F8A-44A0-9353-C724CE7292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86" d="100"/>
          <a:sy n="86" d="100"/>
        </p:scale>
        <p:origin x="7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419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9053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549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91040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45421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136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821348" y="2115748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4000" dirty="0" smtClean="0"/>
              <a:t>GIS-verktyg för integrering av energi- och klimataspekter i fysisk planering</a:t>
            </a:r>
            <a:endParaRPr lang="da-DK" sz="4000" dirty="0"/>
          </a:p>
        </p:txBody>
      </p:sp>
      <p:grpSp>
        <p:nvGrpSpPr>
          <p:cNvPr id="16" name="Google Shape;219;p25">
            <a:extLst>
              <a:ext uri="{FF2B5EF4-FFF2-40B4-BE49-F238E27FC236}">
                <a16:creationId xmlns:a16="http://schemas.microsoft.com/office/drawing/2014/main" id="{245A5316-57E1-A24A-88FC-803B77E35FE0}"/>
              </a:ext>
            </a:extLst>
          </p:cNvPr>
          <p:cNvGrpSpPr/>
          <p:nvPr/>
        </p:nvGrpSpPr>
        <p:grpSpPr>
          <a:xfrm>
            <a:off x="8073445" y="369819"/>
            <a:ext cx="759617" cy="641865"/>
            <a:chOff x="3918650" y="293075"/>
            <a:chExt cx="488500" cy="412775"/>
          </a:xfrm>
        </p:grpSpPr>
        <p:sp>
          <p:nvSpPr>
            <p:cNvPr id="17" name="Google Shape;220;p25">
              <a:extLst>
                <a:ext uri="{FF2B5EF4-FFF2-40B4-BE49-F238E27FC236}">
                  <a16:creationId xmlns:a16="http://schemas.microsoft.com/office/drawing/2014/main" id="{376511E6-1168-D141-BB18-15645E436384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21;p25">
              <a:extLst>
                <a:ext uri="{FF2B5EF4-FFF2-40B4-BE49-F238E27FC236}">
                  <a16:creationId xmlns:a16="http://schemas.microsoft.com/office/drawing/2014/main" id="{2923055A-D5CC-E249-AD4B-2FE337B9D8BB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222;p25">
              <a:extLst>
                <a:ext uri="{FF2B5EF4-FFF2-40B4-BE49-F238E27FC236}">
                  <a16:creationId xmlns:a16="http://schemas.microsoft.com/office/drawing/2014/main" id="{1AA43D1B-DA1A-7B41-A237-F0862E2BF621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7" name="Picture 4" descr="Bildresultat för Ovanåker kommun">
            <a:extLst>
              <a:ext uri="{FF2B5EF4-FFF2-40B4-BE49-F238E27FC236}">
                <a16:creationId xmlns:a16="http://schemas.microsoft.com/office/drawing/2014/main" id="{BC6E8E8D-6489-F745-AA2E-8B6F85FB5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750" y="3787220"/>
            <a:ext cx="2129944" cy="53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Bildobjekt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74" y="3753775"/>
            <a:ext cx="2760489" cy="583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pSp>
        <p:nvGrpSpPr>
          <p:cNvPr id="5" name="Google Shape;274;p28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6" name="Google Shape;275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6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04;p24">
            <a:extLst>
              <a:ext uri="{FF2B5EF4-FFF2-40B4-BE49-F238E27FC236}">
                <a16:creationId xmlns:a16="http://schemas.microsoft.com/office/drawing/2014/main" id="{9727F149-DB6C-404F-B44B-0165C24ECFDB}"/>
              </a:ext>
            </a:extLst>
          </p:cNvPr>
          <p:cNvSpPr txBox="1">
            <a:spLocks/>
          </p:cNvSpPr>
          <p:nvPr/>
        </p:nvSpPr>
        <p:spPr>
          <a:xfrm>
            <a:off x="922000" y="425433"/>
            <a:ext cx="6866100" cy="56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sv-SE" sz="2400" dirty="0" smtClean="0"/>
              <a:t>Bostäder</a:t>
            </a:r>
            <a:endParaRPr lang="sv-SE" sz="2400" dirty="0"/>
          </a:p>
        </p:txBody>
      </p:sp>
      <p:pic>
        <p:nvPicPr>
          <p:cNvPr id="11" name="Bildobjekt 10"/>
          <p:cNvPicPr>
            <a:picLocks noChangeAspect="1"/>
          </p:cNvPicPr>
          <p:nvPr/>
        </p:nvPicPr>
        <p:blipFill rotWithShape="1">
          <a:blip r:embed="rId3"/>
          <a:srcRect t="1689"/>
          <a:stretch/>
        </p:blipFill>
        <p:spPr>
          <a:xfrm>
            <a:off x="1027288" y="1092631"/>
            <a:ext cx="3645452" cy="3497669"/>
          </a:xfrm>
          <a:prstGeom prst="rect">
            <a:avLst/>
          </a:prstGeom>
        </p:spPr>
      </p:pic>
      <p:pic>
        <p:nvPicPr>
          <p:cNvPr id="12" name="Bildobjekt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245" y="1092631"/>
            <a:ext cx="3080224" cy="350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2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2" name="Google Shape;204;p24">
            <a:extLst>
              <a:ext uri="{FF2B5EF4-FFF2-40B4-BE49-F238E27FC236}">
                <a16:creationId xmlns:a16="http://schemas.microsoft.com/office/drawing/2014/main" id="{90459186-F25C-A94F-A871-514FA51BF983}"/>
              </a:ext>
            </a:extLst>
          </p:cNvPr>
          <p:cNvSpPr txBox="1">
            <a:spLocks/>
          </p:cNvSpPr>
          <p:nvPr/>
        </p:nvSpPr>
        <p:spPr>
          <a:xfrm>
            <a:off x="1128104" y="943544"/>
            <a:ext cx="6866100" cy="56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sv-SE" sz="2400" dirty="0" smtClean="0"/>
              <a:t>Utmaningar och nästa steg</a:t>
            </a:r>
            <a:endParaRPr lang="sv-SE" sz="2400" dirty="0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849" y="2181117"/>
            <a:ext cx="2541270" cy="1989961"/>
          </a:xfrm>
          <a:prstGeom prst="rect">
            <a:avLst/>
          </a:prstGeom>
        </p:spPr>
      </p:pic>
      <p:grpSp>
        <p:nvGrpSpPr>
          <p:cNvPr id="13" name="Google Shape;207;p24"/>
          <p:cNvGrpSpPr/>
          <p:nvPr/>
        </p:nvGrpSpPr>
        <p:grpSpPr>
          <a:xfrm>
            <a:off x="8089119" y="319162"/>
            <a:ext cx="728350" cy="743348"/>
            <a:chOff x="3955900" y="2984500"/>
            <a:chExt cx="414000" cy="422525"/>
          </a:xfrm>
        </p:grpSpPr>
        <p:sp>
          <p:nvSpPr>
            <p:cNvPr id="14" name="Google Shape;208;p2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09;p2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10;p2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" name="Pladsholder til tekst 2"/>
          <p:cNvSpPr>
            <a:spLocks noGrp="1"/>
          </p:cNvSpPr>
          <p:nvPr>
            <p:ph type="body" idx="1"/>
          </p:nvPr>
        </p:nvSpPr>
        <p:spPr>
          <a:xfrm>
            <a:off x="1128104" y="1662298"/>
            <a:ext cx="3543300" cy="3027600"/>
          </a:xfrm>
        </p:spPr>
        <p:txBody>
          <a:bodyPr/>
          <a:lstStyle/>
          <a:p>
            <a:pPr marL="114300" indent="0">
              <a:buNone/>
            </a:pPr>
            <a:endParaRPr lang="sv-SE" sz="1400" dirty="0" smtClean="0"/>
          </a:p>
          <a:p>
            <a:r>
              <a:rPr lang="sv-SE" sz="1400" dirty="0" smtClean="0"/>
              <a:t>Potential?</a:t>
            </a:r>
          </a:p>
          <a:p>
            <a:endParaRPr lang="sv-SE" sz="1400" dirty="0"/>
          </a:p>
          <a:p>
            <a:r>
              <a:rPr lang="sv-SE" sz="1400" dirty="0" smtClean="0"/>
              <a:t>Ajourhållning</a:t>
            </a:r>
          </a:p>
          <a:p>
            <a:pPr marL="114300" indent="0">
              <a:buNone/>
            </a:pPr>
            <a:endParaRPr lang="sv-SE" sz="1400" dirty="0" smtClean="0"/>
          </a:p>
          <a:p>
            <a:r>
              <a:rPr lang="sv-SE" sz="1400" dirty="0" smtClean="0"/>
              <a:t>Användning och spridning</a:t>
            </a:r>
          </a:p>
          <a:p>
            <a:endParaRPr lang="sv-SE" sz="1400" dirty="0"/>
          </a:p>
          <a:p>
            <a:endParaRPr lang="sv-SE" sz="1400" dirty="0" smtClean="0"/>
          </a:p>
        </p:txBody>
      </p:sp>
    </p:spTree>
    <p:extLst>
      <p:ext uri="{BB962C8B-B14F-4D97-AF65-F5344CB8AC3E}">
        <p14:creationId xmlns:p14="http://schemas.microsoft.com/office/powerpoint/2010/main" val="179922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" name="Google Shape;204;p24">
            <a:extLst>
              <a:ext uri="{FF2B5EF4-FFF2-40B4-BE49-F238E27FC236}">
                <a16:creationId xmlns:a16="http://schemas.microsoft.com/office/drawing/2014/main" id="{90459186-F25C-A94F-A871-514FA51BF983}"/>
              </a:ext>
            </a:extLst>
          </p:cNvPr>
          <p:cNvSpPr txBox="1">
            <a:spLocks/>
          </p:cNvSpPr>
          <p:nvPr/>
        </p:nvSpPr>
        <p:spPr>
          <a:xfrm>
            <a:off x="3654327" y="2139659"/>
            <a:ext cx="1638344" cy="56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sv-SE" sz="2400" dirty="0" smtClean="0"/>
              <a:t>Frågor?</a:t>
            </a:r>
            <a:endParaRPr lang="sv-SE" sz="2400" dirty="0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468" y="2876939"/>
            <a:ext cx="2541270" cy="1989961"/>
          </a:xfrm>
          <a:prstGeom prst="rect">
            <a:avLst/>
          </a:prstGeom>
        </p:spPr>
      </p:pic>
      <p:grpSp>
        <p:nvGrpSpPr>
          <p:cNvPr id="13" name="Google Shape;207;p24"/>
          <p:cNvGrpSpPr/>
          <p:nvPr/>
        </p:nvGrpSpPr>
        <p:grpSpPr>
          <a:xfrm>
            <a:off x="8089119" y="319162"/>
            <a:ext cx="728350" cy="743348"/>
            <a:chOff x="3955900" y="2984500"/>
            <a:chExt cx="414000" cy="422525"/>
          </a:xfrm>
        </p:grpSpPr>
        <p:sp>
          <p:nvSpPr>
            <p:cNvPr id="14" name="Google Shape;208;p2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09;p2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10;p2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1666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>
            <a:spLocks noGrp="1"/>
          </p:cNvSpPr>
          <p:nvPr>
            <p:ph type="title"/>
          </p:nvPr>
        </p:nvSpPr>
        <p:spPr>
          <a:xfrm>
            <a:off x="1053884" y="647136"/>
            <a:ext cx="7295721" cy="560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 dirty="0" smtClean="0"/>
              <a:t>Bakgrund</a:t>
            </a:r>
            <a:endParaRPr lang="da-DK" sz="2400" dirty="0"/>
          </a:p>
        </p:txBody>
      </p:sp>
      <p:sp>
        <p:nvSpPr>
          <p:cNvPr id="206" name="Google Shape;206;p2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grpSp>
        <p:nvGrpSpPr>
          <p:cNvPr id="207" name="Google Shape;207;p24"/>
          <p:cNvGrpSpPr/>
          <p:nvPr/>
        </p:nvGrpSpPr>
        <p:grpSpPr>
          <a:xfrm>
            <a:off x="8089119" y="319162"/>
            <a:ext cx="728350" cy="743348"/>
            <a:chOff x="3955900" y="2984500"/>
            <a:chExt cx="414000" cy="422525"/>
          </a:xfrm>
        </p:grpSpPr>
        <p:sp>
          <p:nvSpPr>
            <p:cNvPr id="208" name="Google Shape;208;p2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" name="Google Shape;69;p13">
            <a:extLst>
              <a:ext uri="{FF2B5EF4-FFF2-40B4-BE49-F238E27FC236}">
                <a16:creationId xmlns:a16="http://schemas.microsoft.com/office/drawing/2014/main" id="{603A8BBA-D65F-204E-8C0D-D51789B4FE77}"/>
              </a:ext>
            </a:extLst>
          </p:cNvPr>
          <p:cNvSpPr txBox="1">
            <a:spLocks/>
          </p:cNvSpPr>
          <p:nvPr/>
        </p:nvSpPr>
        <p:spPr>
          <a:xfrm>
            <a:off x="1318871" y="1574313"/>
            <a:ext cx="5911937" cy="2350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600"/>
              </a:spcBef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2"/>
                </a:solidFill>
                <a:latin typeface="Raleway Light" panose="020B0604020202020204" charset="0"/>
              </a:rPr>
              <a:t>Ovanåkers kommuns </a:t>
            </a:r>
            <a:r>
              <a:rPr lang="sv-SE" dirty="0" smtClean="0">
                <a:solidFill>
                  <a:schemeClr val="bg2"/>
                </a:solidFill>
                <a:latin typeface="Raleway Light" panose="020B0604020202020204" charset="0"/>
              </a:rPr>
              <a:t>förutsättningar</a:t>
            </a:r>
          </a:p>
          <a:p>
            <a:pPr marL="342900" indent="-342900">
              <a:spcBef>
                <a:spcPts val="600"/>
              </a:spcBef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endParaRPr lang="sv-SE" dirty="0" smtClean="0">
              <a:solidFill>
                <a:schemeClr val="bg2"/>
              </a:solidFill>
              <a:latin typeface="Raleway Light" panose="020B0604020202020204" charset="0"/>
            </a:endParaRPr>
          </a:p>
          <a:p>
            <a:pPr marL="342900" indent="-342900">
              <a:spcBef>
                <a:spcPts val="600"/>
              </a:spcBef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2"/>
                </a:solidFill>
                <a:latin typeface="Raleway Light" panose="020B0604020202020204" charset="0"/>
              </a:rPr>
              <a:t>Energimyndighetens utlysning</a:t>
            </a:r>
          </a:p>
          <a:p>
            <a:pPr marL="342900" indent="-342900">
              <a:spcBef>
                <a:spcPts val="600"/>
              </a:spcBef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endParaRPr lang="sv-SE" dirty="0" smtClean="0">
              <a:solidFill>
                <a:schemeClr val="bg2"/>
              </a:solidFill>
              <a:latin typeface="Raleway Light" panose="020B0604020202020204" charset="0"/>
            </a:endParaRPr>
          </a:p>
          <a:p>
            <a:pPr marL="342900" indent="-342900">
              <a:spcBef>
                <a:spcPts val="600"/>
              </a:spcBef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2"/>
                </a:solidFill>
                <a:latin typeface="Raleway Light" panose="020B0604020202020204" charset="0"/>
              </a:rPr>
              <a:t>Examensarbete (Johan Karlsson)</a:t>
            </a:r>
          </a:p>
          <a:p>
            <a:pPr marL="342900" indent="-342900">
              <a:spcBef>
                <a:spcPts val="600"/>
              </a:spcBef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endParaRPr lang="sv-SE" dirty="0" smtClean="0">
              <a:solidFill>
                <a:schemeClr val="bg2"/>
              </a:solidFill>
              <a:latin typeface="Raleway Light" panose="020B0604020202020204" charset="0"/>
            </a:endParaRPr>
          </a:p>
          <a:p>
            <a:pPr marL="342900" indent="-342900">
              <a:spcBef>
                <a:spcPts val="600"/>
              </a:spcBef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2"/>
                </a:solidFill>
                <a:latin typeface="Raleway Light" panose="020B0604020202020204" charset="0"/>
              </a:rPr>
              <a:t>Projektarbete (Victor Olsen)</a:t>
            </a:r>
            <a:endParaRPr lang="sv-SE" dirty="0">
              <a:solidFill>
                <a:schemeClr val="bg2"/>
              </a:solidFill>
              <a:latin typeface="Raleway Light" panose="020B0604020202020204" charset="0"/>
            </a:endParaRP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995" y="1535145"/>
            <a:ext cx="3086229" cy="254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7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>
            <a:spLocks noGrp="1"/>
          </p:cNvSpPr>
          <p:nvPr>
            <p:ph type="title"/>
          </p:nvPr>
        </p:nvSpPr>
        <p:spPr>
          <a:xfrm>
            <a:off x="1053884" y="647136"/>
            <a:ext cx="7295721" cy="560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 dirty="0" smtClean="0"/>
              <a:t>Fysisk planering</a:t>
            </a:r>
            <a:r>
              <a:rPr lang="sv-SE" sz="2400" dirty="0" smtClean="0"/>
              <a:t> </a:t>
            </a:r>
            <a:r>
              <a:rPr lang="da-DK" sz="2400" dirty="0" smtClean="0"/>
              <a:t>påverkar</a:t>
            </a:r>
            <a:r>
              <a:rPr lang="sv-SE" sz="2400" dirty="0" smtClean="0"/>
              <a:t> </a:t>
            </a:r>
            <a:r>
              <a:rPr lang="da-DK" sz="2400" dirty="0" smtClean="0"/>
              <a:t>energiförbrukning</a:t>
            </a:r>
            <a:endParaRPr lang="da-DK" sz="2400" dirty="0"/>
          </a:p>
        </p:txBody>
      </p:sp>
      <p:sp>
        <p:nvSpPr>
          <p:cNvPr id="206" name="Google Shape;206;p2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grpSp>
        <p:nvGrpSpPr>
          <p:cNvPr id="207" name="Google Shape;207;p24"/>
          <p:cNvGrpSpPr/>
          <p:nvPr/>
        </p:nvGrpSpPr>
        <p:grpSpPr>
          <a:xfrm>
            <a:off x="8089119" y="319162"/>
            <a:ext cx="728350" cy="743348"/>
            <a:chOff x="3955900" y="2984500"/>
            <a:chExt cx="414000" cy="422525"/>
          </a:xfrm>
        </p:grpSpPr>
        <p:sp>
          <p:nvSpPr>
            <p:cNvPr id="208" name="Google Shape;208;p2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" name="Google Shape;69;p13">
            <a:extLst>
              <a:ext uri="{FF2B5EF4-FFF2-40B4-BE49-F238E27FC236}">
                <a16:creationId xmlns:a16="http://schemas.microsoft.com/office/drawing/2014/main" id="{603A8BBA-D65F-204E-8C0D-D51789B4FE77}"/>
              </a:ext>
            </a:extLst>
          </p:cNvPr>
          <p:cNvSpPr txBox="1">
            <a:spLocks/>
          </p:cNvSpPr>
          <p:nvPr/>
        </p:nvSpPr>
        <p:spPr>
          <a:xfrm>
            <a:off x="1318871" y="1574313"/>
            <a:ext cx="5911937" cy="2030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rgbClr val="FFC000"/>
              </a:buClr>
              <a:buSzPct val="200000"/>
            </a:pPr>
            <a:r>
              <a:rPr lang="sv-SE" b="1" dirty="0" smtClean="0">
                <a:solidFill>
                  <a:schemeClr val="bg2"/>
                </a:solidFill>
                <a:latin typeface="Raleway Light" panose="020B0604020202020204" charset="0"/>
              </a:rPr>
              <a:t>Energiförbrukning</a:t>
            </a:r>
            <a:endParaRPr lang="sv-SE" b="1" dirty="0">
              <a:solidFill>
                <a:schemeClr val="bg2"/>
              </a:solidFill>
              <a:latin typeface="Raleway Light" panose="020B0604020202020204" charset="0"/>
            </a:endParaRPr>
          </a:p>
          <a:p>
            <a:pPr marL="342900" indent="-342900">
              <a:spcBef>
                <a:spcPts val="600"/>
              </a:spcBef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2"/>
                </a:solidFill>
                <a:latin typeface="Raleway Light" panose="020B0604020202020204" charset="0"/>
              </a:rPr>
              <a:t>Transport</a:t>
            </a:r>
          </a:p>
          <a:p>
            <a:pPr marL="342900" indent="-342900">
              <a:spcBef>
                <a:spcPts val="600"/>
              </a:spcBef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2"/>
                </a:solidFill>
                <a:latin typeface="Raleway Light" panose="020B0604020202020204" charset="0"/>
              </a:rPr>
              <a:t>Värme</a:t>
            </a:r>
            <a:endParaRPr lang="sv-SE" dirty="0">
              <a:solidFill>
                <a:schemeClr val="bg2"/>
              </a:solidFill>
              <a:latin typeface="Raleway Light" panose="020B0604020202020204" charset="0"/>
            </a:endParaRPr>
          </a:p>
          <a:p>
            <a:pPr marL="342900" indent="-342900">
              <a:spcBef>
                <a:spcPts val="600"/>
              </a:spcBef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2"/>
                </a:solidFill>
                <a:latin typeface="Raleway Light" panose="020B0604020202020204" charset="0"/>
              </a:rPr>
              <a:t>El</a:t>
            </a:r>
          </a:p>
          <a:p>
            <a:pPr marL="342900" indent="-342900">
              <a:spcBef>
                <a:spcPts val="600"/>
              </a:spcBef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2"/>
                </a:solidFill>
                <a:latin typeface="Raleway Light" panose="020B0604020202020204" charset="0"/>
              </a:rPr>
              <a:t>Vatten</a:t>
            </a:r>
            <a:endParaRPr lang="sv-SE" dirty="0">
              <a:solidFill>
                <a:schemeClr val="bg2"/>
              </a:solidFill>
              <a:latin typeface="Raleway Light" panose="020B0604020202020204" charset="0"/>
            </a:endParaRPr>
          </a:p>
          <a:p>
            <a:pPr marL="342900" indent="-342900">
              <a:spcBef>
                <a:spcPts val="600"/>
              </a:spcBef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2"/>
                </a:solidFill>
                <a:latin typeface="Raleway Light" panose="020B0604020202020204" charset="0"/>
              </a:rPr>
              <a:t>Drift </a:t>
            </a:r>
            <a:r>
              <a:rPr lang="sv-SE" dirty="0" smtClean="0">
                <a:solidFill>
                  <a:schemeClr val="bg2"/>
                </a:solidFill>
                <a:latin typeface="Raleway Light" panose="020B0604020202020204" charset="0"/>
              </a:rPr>
              <a:t>och </a:t>
            </a:r>
            <a:r>
              <a:rPr lang="da-DK" dirty="0" smtClean="0">
                <a:solidFill>
                  <a:schemeClr val="bg2"/>
                </a:solidFill>
                <a:latin typeface="Raleway Light" panose="020B0604020202020204" charset="0"/>
              </a:rPr>
              <a:t>underhåll</a:t>
            </a:r>
            <a:endParaRPr lang="da-DK" dirty="0">
              <a:solidFill>
                <a:schemeClr val="bg2"/>
              </a:solidFill>
              <a:latin typeface="Raleway Light" panose="020B0604020202020204" charset="0"/>
            </a:endParaRPr>
          </a:p>
        </p:txBody>
      </p:sp>
      <p:sp>
        <p:nvSpPr>
          <p:cNvPr id="13" name="Google Shape;69;p13">
            <a:extLst>
              <a:ext uri="{FF2B5EF4-FFF2-40B4-BE49-F238E27FC236}">
                <a16:creationId xmlns:a16="http://schemas.microsoft.com/office/drawing/2014/main" id="{4F6772AA-88AC-2A42-B8C3-F3BF9F70C9A5}"/>
              </a:ext>
            </a:extLst>
          </p:cNvPr>
          <p:cNvSpPr txBox="1">
            <a:spLocks/>
          </p:cNvSpPr>
          <p:nvPr/>
        </p:nvSpPr>
        <p:spPr>
          <a:xfrm>
            <a:off x="4441213" y="1551252"/>
            <a:ext cx="3647906" cy="2030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da-DK" b="1" dirty="0" smtClean="0">
                <a:solidFill>
                  <a:schemeClr val="bg2"/>
                </a:solidFill>
                <a:latin typeface="Raleway Light" panose="020B0604020202020204" charset="0"/>
              </a:rPr>
              <a:t>Energieffektiviseringsstrategi</a:t>
            </a:r>
            <a:endParaRPr lang="sv-SE" dirty="0">
              <a:solidFill>
                <a:schemeClr val="bg2"/>
              </a:solidFill>
              <a:latin typeface="Raleway Light" panose="020B0604020202020204" charset="0"/>
            </a:endParaRPr>
          </a:p>
          <a:p>
            <a:pPr marL="285750" indent="-285750">
              <a:spcBef>
                <a:spcPts val="600"/>
              </a:spcBef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da-DK" dirty="0" smtClean="0">
                <a:solidFill>
                  <a:schemeClr val="bg2"/>
                </a:solidFill>
                <a:latin typeface="Raleway Light" panose="020B0604020202020204" charset="0"/>
              </a:rPr>
              <a:t>Fortätning</a:t>
            </a:r>
            <a:endParaRPr lang="da-DK" dirty="0">
              <a:solidFill>
                <a:schemeClr val="bg2"/>
              </a:solidFill>
              <a:latin typeface="Raleway Light" panose="020B0604020202020204" charset="0"/>
            </a:endParaRPr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852" y="2351247"/>
            <a:ext cx="2687956" cy="123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0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4;p24">
            <a:extLst>
              <a:ext uri="{FF2B5EF4-FFF2-40B4-BE49-F238E27FC236}">
                <a16:creationId xmlns:a16="http://schemas.microsoft.com/office/drawing/2014/main" id="{EB96B5C0-E3A8-E041-BDDB-C609448FD42D}"/>
              </a:ext>
            </a:extLst>
          </p:cNvPr>
          <p:cNvSpPr txBox="1">
            <a:spLocks/>
          </p:cNvSpPr>
          <p:nvPr/>
        </p:nvSpPr>
        <p:spPr>
          <a:xfrm>
            <a:off x="857832" y="731354"/>
            <a:ext cx="6866100" cy="56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sv-SE" sz="2400" dirty="0"/>
              <a:t>Data</a:t>
            </a:r>
          </a:p>
        </p:txBody>
      </p:sp>
      <p:pic>
        <p:nvPicPr>
          <p:cNvPr id="5122" name="Picture 2" descr="Bildresultat för lantmäteriet logo">
            <a:extLst>
              <a:ext uri="{FF2B5EF4-FFF2-40B4-BE49-F238E27FC236}">
                <a16:creationId xmlns:a16="http://schemas.microsoft.com/office/drawing/2014/main" id="{0E2F2150-B7EB-4C4A-B404-584D9ABB9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022" y="4051551"/>
            <a:ext cx="3063260" cy="61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47582" y="1243845"/>
            <a:ext cx="3543300" cy="3027600"/>
          </a:xfrm>
        </p:spPr>
        <p:txBody>
          <a:bodyPr/>
          <a:lstStyle/>
          <a:p>
            <a:pPr marL="114300" indent="0">
              <a:buNone/>
            </a:pPr>
            <a:r>
              <a:rPr lang="sv-SE" sz="1400" b="1" dirty="0" smtClean="0"/>
              <a:t>Avståndsvariabler</a:t>
            </a:r>
            <a:endParaRPr lang="sv-SE" sz="1400" dirty="0" smtClean="0"/>
          </a:p>
          <a:p>
            <a:r>
              <a:rPr lang="sv-SE" sz="1400" dirty="0" smtClean="0"/>
              <a:t>Vägar</a:t>
            </a:r>
          </a:p>
          <a:p>
            <a:r>
              <a:rPr lang="sv-SE" sz="1400" dirty="0" smtClean="0"/>
              <a:t>Järnvägar</a:t>
            </a:r>
          </a:p>
          <a:p>
            <a:r>
              <a:rPr lang="sv-SE" sz="1400" dirty="0" smtClean="0"/>
              <a:t>Cykelvägar</a:t>
            </a:r>
          </a:p>
          <a:p>
            <a:r>
              <a:rPr lang="sv-SE" sz="1400" dirty="0" smtClean="0"/>
              <a:t>Kollektivtrafik</a:t>
            </a:r>
          </a:p>
          <a:p>
            <a:r>
              <a:rPr lang="sv-SE" sz="1400" dirty="0" smtClean="0"/>
              <a:t>Fjärrvärme</a:t>
            </a:r>
          </a:p>
          <a:p>
            <a:r>
              <a:rPr lang="sv-SE" sz="1400" dirty="0" smtClean="0"/>
              <a:t>Avlopp</a:t>
            </a:r>
          </a:p>
          <a:p>
            <a:r>
              <a:rPr lang="sv-SE" sz="1400" dirty="0" smtClean="0"/>
              <a:t>Vatten</a:t>
            </a:r>
          </a:p>
          <a:p>
            <a:r>
              <a:rPr lang="sv-SE" sz="1400" dirty="0" smtClean="0"/>
              <a:t>El</a:t>
            </a:r>
          </a:p>
          <a:p>
            <a:r>
              <a:rPr lang="sv-SE" sz="1400" dirty="0" smtClean="0"/>
              <a:t>Byggnader </a:t>
            </a:r>
          </a:p>
          <a:p>
            <a:r>
              <a:rPr lang="sv-SE" sz="1400" dirty="0" smtClean="0"/>
              <a:t>Detaljhandel</a:t>
            </a:r>
            <a:endParaRPr lang="sv-SE" sz="1400" dirty="0"/>
          </a:p>
        </p:txBody>
      </p:sp>
      <p:sp>
        <p:nvSpPr>
          <p:cNvPr id="15" name="Pladsholder til tekst 2"/>
          <p:cNvSpPr>
            <a:spLocks noGrp="1"/>
          </p:cNvSpPr>
          <p:nvPr>
            <p:ph type="body" idx="1"/>
          </p:nvPr>
        </p:nvSpPr>
        <p:spPr>
          <a:xfrm>
            <a:off x="3156716" y="1247101"/>
            <a:ext cx="3543300" cy="3027600"/>
          </a:xfrm>
        </p:spPr>
        <p:txBody>
          <a:bodyPr/>
          <a:lstStyle/>
          <a:p>
            <a:pPr marL="114300" indent="0">
              <a:buNone/>
            </a:pPr>
            <a:r>
              <a:rPr lang="da-DK" sz="1400" b="1" dirty="0"/>
              <a:t>Restriktionsvariabler</a:t>
            </a:r>
            <a:endParaRPr lang="da-DK" sz="1400" dirty="0"/>
          </a:p>
          <a:p>
            <a:r>
              <a:rPr lang="da-DK" sz="1400" dirty="0" smtClean="0"/>
              <a:t>Vatten</a:t>
            </a:r>
            <a:endParaRPr lang="da-DK" sz="1400" dirty="0"/>
          </a:p>
          <a:p>
            <a:r>
              <a:rPr lang="da-DK" sz="1400" dirty="0" smtClean="0"/>
              <a:t>Översvämningsområden</a:t>
            </a:r>
            <a:endParaRPr lang="da-DK" sz="1400" dirty="0"/>
          </a:p>
          <a:p>
            <a:r>
              <a:rPr lang="da-DK" sz="1400" dirty="0" smtClean="0"/>
              <a:t>Skyddade områden</a:t>
            </a:r>
            <a:endParaRPr lang="da-DK" sz="1400" dirty="0"/>
          </a:p>
        </p:txBody>
      </p:sp>
      <p:sp>
        <p:nvSpPr>
          <p:cNvPr id="16" name="Pladsholder til tekst 2"/>
          <p:cNvSpPr>
            <a:spLocks noGrp="1"/>
          </p:cNvSpPr>
          <p:nvPr>
            <p:ph type="body" idx="1"/>
          </p:nvPr>
        </p:nvSpPr>
        <p:spPr>
          <a:xfrm>
            <a:off x="5952282" y="1243845"/>
            <a:ext cx="3543300" cy="3027600"/>
          </a:xfrm>
        </p:spPr>
        <p:txBody>
          <a:bodyPr/>
          <a:lstStyle/>
          <a:p>
            <a:pPr marL="114300" indent="0">
              <a:buNone/>
            </a:pPr>
            <a:r>
              <a:rPr lang="da-DK" sz="1400" b="1" dirty="0" smtClean="0"/>
              <a:t>Annat</a:t>
            </a:r>
            <a:endParaRPr lang="da-DK" sz="1400" dirty="0"/>
          </a:p>
          <a:p>
            <a:r>
              <a:rPr lang="da-DK" sz="1400" dirty="0" smtClean="0"/>
              <a:t>Skog</a:t>
            </a:r>
            <a:endParaRPr lang="da-DK" sz="1400" dirty="0"/>
          </a:p>
          <a:p>
            <a:r>
              <a:rPr lang="da-DK" sz="1400" dirty="0" smtClean="0"/>
              <a:t>Åkermark</a:t>
            </a:r>
            <a:endParaRPr lang="da-DK" sz="1400" dirty="0"/>
          </a:p>
          <a:p>
            <a:r>
              <a:rPr lang="sv-SE" sz="1400" dirty="0"/>
              <a:t>Ägandeförhållanden</a:t>
            </a:r>
            <a:endParaRPr lang="da-DK" sz="1400" dirty="0"/>
          </a:p>
          <a:p>
            <a:r>
              <a:rPr lang="da-DK" sz="1400" dirty="0" smtClean="0"/>
              <a:t>Skredrisk</a:t>
            </a:r>
            <a:endParaRPr lang="da-DK" sz="1400" dirty="0"/>
          </a:p>
          <a:p>
            <a:r>
              <a:rPr lang="da-DK" sz="1400" dirty="0" smtClean="0"/>
              <a:t>Befolkningstäthet</a:t>
            </a:r>
            <a:endParaRPr lang="da-DK" sz="1400" dirty="0"/>
          </a:p>
          <a:p>
            <a:pPr marL="114300" indent="0">
              <a:buNone/>
            </a:pPr>
            <a:r>
              <a:rPr lang="da-DK" sz="1400" dirty="0"/>
              <a:t/>
            </a:r>
            <a:br>
              <a:rPr lang="da-DK" sz="1400" dirty="0"/>
            </a:br>
            <a:endParaRPr lang="da-DK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933077" y="1368403"/>
            <a:ext cx="6866100" cy="2789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sv-SE" sz="1400" dirty="0" smtClean="0"/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sv-SE" sz="1400" dirty="0" smtClean="0"/>
              <a:t>Hur integrerar man hållbarhetsaspekter i ett lokaliseringsbeslut?</a:t>
            </a:r>
            <a:endParaRPr lang="sv-SE" sz="1400" dirty="0"/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sv-SE" sz="1400" b="1" dirty="0" smtClean="0"/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à"/>
            </a:pPr>
            <a:r>
              <a:rPr lang="sv-SE" sz="1400" dirty="0" smtClean="0">
                <a:sym typeface="Wingdings" panose="05000000000000000000" pitchFamily="2" charset="2"/>
              </a:rPr>
              <a:t>Multikriterieanalys</a:t>
            </a:r>
            <a:endParaRPr lang="sv-SE" sz="14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sv-SE" sz="1400" dirty="0" smtClean="0">
                <a:sym typeface="Wingdings" panose="05000000000000000000" pitchFamily="2" charset="2"/>
              </a:rPr>
              <a:t>Lämplighetskartor</a:t>
            </a:r>
            <a:endParaRPr lang="sv-SE" sz="1400" dirty="0">
              <a:sym typeface="Wingdings" panose="05000000000000000000" pitchFamily="2" charset="2"/>
            </a:endParaRPr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sv-SE" sz="1400" dirty="0">
              <a:sym typeface="Wingdings" panose="05000000000000000000" pitchFamily="2" charset="2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à"/>
            </a:pPr>
            <a:endParaRPr lang="sv-SE" sz="1400" dirty="0"/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sv-SE" sz="14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04" name="Google Shape;104;p17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Google Shape;105;p1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204;p24">
            <a:extLst>
              <a:ext uri="{FF2B5EF4-FFF2-40B4-BE49-F238E27FC236}">
                <a16:creationId xmlns:a16="http://schemas.microsoft.com/office/drawing/2014/main" id="{90459186-F25C-A94F-A871-514FA51BF983}"/>
              </a:ext>
            </a:extLst>
          </p:cNvPr>
          <p:cNvSpPr txBox="1">
            <a:spLocks/>
          </p:cNvSpPr>
          <p:nvPr/>
        </p:nvSpPr>
        <p:spPr>
          <a:xfrm>
            <a:off x="933077" y="703523"/>
            <a:ext cx="6866100" cy="56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sv-SE" sz="2400" dirty="0" smtClean="0"/>
              <a:t>Behov av beslutsstödjande system</a:t>
            </a:r>
            <a:endParaRPr lang="sv-SE" sz="2400" dirty="0"/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30" y="2276990"/>
            <a:ext cx="2770608" cy="2077956"/>
          </a:xfrm>
          <a:prstGeom prst="rect">
            <a:avLst/>
          </a:prstGeom>
        </p:spPr>
      </p:pic>
      <p:pic>
        <p:nvPicPr>
          <p:cNvPr id="3" name="Bildobjekt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468" y="2876939"/>
            <a:ext cx="2541270" cy="1989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74" name="Google Shape;274;p28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75" name="Google Shape;275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04;p24">
            <a:extLst>
              <a:ext uri="{FF2B5EF4-FFF2-40B4-BE49-F238E27FC236}">
                <a16:creationId xmlns:a16="http://schemas.microsoft.com/office/drawing/2014/main" id="{9727F149-DB6C-404F-B44B-0165C24ECF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167" y="608251"/>
            <a:ext cx="6866100" cy="560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dirty="0" smtClean="0"/>
              <a:t>Multikriterieanalys</a:t>
            </a:r>
            <a:endParaRPr sz="2400" dirty="0"/>
          </a:p>
        </p:txBody>
      </p:sp>
      <p:sp>
        <p:nvSpPr>
          <p:cNvPr id="13" name="Högerpil 12"/>
          <p:cNvSpPr/>
          <p:nvPr/>
        </p:nvSpPr>
        <p:spPr>
          <a:xfrm>
            <a:off x="5698769" y="2568653"/>
            <a:ext cx="444500" cy="209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" name="Bildobjekt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634" y="15499490"/>
            <a:ext cx="1836521" cy="1734935"/>
          </a:xfrm>
          <a:prstGeom prst="rect">
            <a:avLst/>
          </a:prstGeom>
        </p:spPr>
      </p:pic>
      <p:pic>
        <p:nvPicPr>
          <p:cNvPr id="18" name="Bildobjekt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78" y="2849688"/>
            <a:ext cx="1146293" cy="10791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21" name="Bildobjekt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31621" y="5557320"/>
            <a:ext cx="1145051" cy="1080401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22" name="Bildobjekt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681" y="2390789"/>
            <a:ext cx="1157402" cy="1093311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6" name="Bildobjekt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510" y="1924275"/>
            <a:ext cx="1146294" cy="1080401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19" name="Bildobjekt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078" y="1444851"/>
            <a:ext cx="1141321" cy="1077914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sp>
        <p:nvSpPr>
          <p:cNvPr id="27" name="Högerpil 26"/>
          <p:cNvSpPr/>
          <p:nvPr/>
        </p:nvSpPr>
        <p:spPr>
          <a:xfrm>
            <a:off x="2447357" y="2553235"/>
            <a:ext cx="444500" cy="209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0063" y="1254984"/>
            <a:ext cx="2401638" cy="3399662"/>
          </a:xfrm>
          <a:prstGeom prst="rect">
            <a:avLst/>
          </a:prstGeom>
        </p:spPr>
      </p:pic>
      <p:pic>
        <p:nvPicPr>
          <p:cNvPr id="2" name="Bildobjekt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3138" y="1632516"/>
            <a:ext cx="2233058" cy="2050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grpSp>
        <p:nvGrpSpPr>
          <p:cNvPr id="5" name="Google Shape;274;p28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6" name="Google Shape;275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6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204;p24">
            <a:extLst>
              <a:ext uri="{FF2B5EF4-FFF2-40B4-BE49-F238E27FC236}">
                <a16:creationId xmlns:a16="http://schemas.microsoft.com/office/drawing/2014/main" id="{9727F149-DB6C-404F-B44B-0165C24ECFDB}"/>
              </a:ext>
            </a:extLst>
          </p:cNvPr>
          <p:cNvSpPr txBox="1">
            <a:spLocks/>
          </p:cNvSpPr>
          <p:nvPr/>
        </p:nvSpPr>
        <p:spPr>
          <a:xfrm>
            <a:off x="922000" y="425433"/>
            <a:ext cx="6866100" cy="56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sv-SE" sz="2400" dirty="0" smtClean="0"/>
              <a:t>Bostäder</a:t>
            </a:r>
            <a:endParaRPr lang="sv-SE" sz="2400" dirty="0"/>
          </a:p>
        </p:txBody>
      </p:sp>
      <p:pic>
        <p:nvPicPr>
          <p:cNvPr id="9" name="Bildobjek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35" y="997149"/>
            <a:ext cx="3634710" cy="3658560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881" y="985468"/>
            <a:ext cx="3229823" cy="365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15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5" name="Google Shape;274;p28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6" name="Google Shape;275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6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Bildobjek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77" y="977963"/>
            <a:ext cx="3588819" cy="3612337"/>
          </a:xfrm>
          <a:prstGeom prst="rect">
            <a:avLst/>
          </a:prstGeom>
        </p:spPr>
      </p:pic>
      <p:sp>
        <p:nvSpPr>
          <p:cNvPr id="9" name="Google Shape;204;p24">
            <a:extLst>
              <a:ext uri="{FF2B5EF4-FFF2-40B4-BE49-F238E27FC236}">
                <a16:creationId xmlns:a16="http://schemas.microsoft.com/office/drawing/2014/main" id="{9727F149-DB6C-404F-B44B-0165C24ECFDB}"/>
              </a:ext>
            </a:extLst>
          </p:cNvPr>
          <p:cNvSpPr txBox="1">
            <a:spLocks/>
          </p:cNvSpPr>
          <p:nvPr/>
        </p:nvSpPr>
        <p:spPr>
          <a:xfrm>
            <a:off x="922000" y="425433"/>
            <a:ext cx="6866100" cy="56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sv-SE" sz="2400" dirty="0" smtClean="0"/>
              <a:t>Bostäder (-Åkermark)</a:t>
            </a:r>
            <a:endParaRPr lang="sv-SE" sz="2400" dirty="0"/>
          </a:p>
        </p:txBody>
      </p:sp>
      <p:pic>
        <p:nvPicPr>
          <p:cNvPr id="10" name="Bildobjekt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066" y="940011"/>
            <a:ext cx="3186124" cy="36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4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403" y="1048214"/>
            <a:ext cx="3049149" cy="3479296"/>
          </a:xfrm>
          <a:prstGeom prst="rect">
            <a:avLst/>
          </a:prstGeom>
        </p:spPr>
      </p:pic>
      <p:grpSp>
        <p:nvGrpSpPr>
          <p:cNvPr id="6" name="Google Shape;274;p28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7" name="Google Shape;275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6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204;p24">
            <a:extLst>
              <a:ext uri="{FF2B5EF4-FFF2-40B4-BE49-F238E27FC236}">
                <a16:creationId xmlns:a16="http://schemas.microsoft.com/office/drawing/2014/main" id="{9727F149-DB6C-404F-B44B-0165C24ECFDB}"/>
              </a:ext>
            </a:extLst>
          </p:cNvPr>
          <p:cNvSpPr txBox="1">
            <a:spLocks/>
          </p:cNvSpPr>
          <p:nvPr/>
        </p:nvSpPr>
        <p:spPr>
          <a:xfrm>
            <a:off x="1003775" y="425433"/>
            <a:ext cx="6866100" cy="56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sv-SE" sz="2400" dirty="0" smtClean="0"/>
              <a:t>Industri</a:t>
            </a:r>
            <a:endParaRPr lang="sv-SE" sz="2400" dirty="0"/>
          </a:p>
        </p:txBody>
      </p:sp>
      <p:pic>
        <p:nvPicPr>
          <p:cNvPr id="17" name="Bildobjekt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93" y="1111004"/>
            <a:ext cx="3452184" cy="347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108</Words>
  <Application>Microsoft Office PowerPoint</Application>
  <PresentationFormat>Bildspel på skärmen (16:9)</PresentationFormat>
  <Paragraphs>72</Paragraphs>
  <Slides>12</Slides>
  <Notes>10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12</vt:i4>
      </vt:variant>
    </vt:vector>
  </HeadingPairs>
  <TitlesOfParts>
    <vt:vector size="17" baseType="lpstr">
      <vt:lpstr>Raleway Light</vt:lpstr>
      <vt:lpstr>Wingdings</vt:lpstr>
      <vt:lpstr>Raleway ExtraBold</vt:lpstr>
      <vt:lpstr>Arial</vt:lpstr>
      <vt:lpstr>Olivia template</vt:lpstr>
      <vt:lpstr>GIS-verktyg för integrering av energi- och klimataspekter i fysisk planering</vt:lpstr>
      <vt:lpstr>Bakgrund</vt:lpstr>
      <vt:lpstr>Fysisk planering påverkar energiförbrukning</vt:lpstr>
      <vt:lpstr>PowerPoint-presentation</vt:lpstr>
      <vt:lpstr>PowerPoint-presentation</vt:lpstr>
      <vt:lpstr>Multikriterieanalys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SBF-Praktikant</dc:creator>
  <cp:lastModifiedBy>SBF-Praktikant</cp:lastModifiedBy>
  <cp:revision>109</cp:revision>
  <dcterms:modified xsi:type="dcterms:W3CDTF">2019-02-06T21:17:28Z</dcterms:modified>
</cp:coreProperties>
</file>